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9" r:id="rId7"/>
    <p:sldId id="261" r:id="rId8"/>
    <p:sldId id="262" r:id="rId9"/>
    <p:sldId id="263" r:id="rId10"/>
    <p:sldId id="264" r:id="rId11"/>
    <p:sldId id="265" r:id="rId12"/>
    <p:sldId id="267" r:id="rId13"/>
    <p:sldId id="266" r:id="rId14"/>
    <p:sldId id="268" r:id="rId1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1CC7E-C0F2-49A7-9C13-F5681F6D5DD4}" type="datetimeFigureOut">
              <a:rPr lang="fr-FR" smtClean="0"/>
              <a:pPr/>
              <a:t>31/10/2010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13A13-5239-4D71-AC27-4D987DF8D12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1CC7E-C0F2-49A7-9C13-F5681F6D5DD4}" type="datetimeFigureOut">
              <a:rPr lang="fr-FR" smtClean="0"/>
              <a:pPr/>
              <a:t>31/10/2010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13A13-5239-4D71-AC27-4D987DF8D12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1CC7E-C0F2-49A7-9C13-F5681F6D5DD4}" type="datetimeFigureOut">
              <a:rPr lang="fr-FR" smtClean="0"/>
              <a:pPr/>
              <a:t>31/10/2010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13A13-5239-4D71-AC27-4D987DF8D12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1CC7E-C0F2-49A7-9C13-F5681F6D5DD4}" type="datetimeFigureOut">
              <a:rPr lang="fr-FR" smtClean="0"/>
              <a:pPr/>
              <a:t>31/10/2010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13A13-5239-4D71-AC27-4D987DF8D12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1CC7E-C0F2-49A7-9C13-F5681F6D5DD4}" type="datetimeFigureOut">
              <a:rPr lang="fr-FR" smtClean="0"/>
              <a:pPr/>
              <a:t>31/10/2010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13A13-5239-4D71-AC27-4D987DF8D12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1CC7E-C0F2-49A7-9C13-F5681F6D5DD4}" type="datetimeFigureOut">
              <a:rPr lang="fr-FR" smtClean="0"/>
              <a:pPr/>
              <a:t>31/10/2010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13A13-5239-4D71-AC27-4D987DF8D12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1CC7E-C0F2-49A7-9C13-F5681F6D5DD4}" type="datetimeFigureOut">
              <a:rPr lang="fr-FR" smtClean="0"/>
              <a:pPr/>
              <a:t>31/10/2010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13A13-5239-4D71-AC27-4D987DF8D12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1CC7E-C0F2-49A7-9C13-F5681F6D5DD4}" type="datetimeFigureOut">
              <a:rPr lang="fr-FR" smtClean="0"/>
              <a:pPr/>
              <a:t>31/10/2010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13A13-5239-4D71-AC27-4D987DF8D12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1CC7E-C0F2-49A7-9C13-F5681F6D5DD4}" type="datetimeFigureOut">
              <a:rPr lang="fr-FR" smtClean="0"/>
              <a:pPr/>
              <a:t>31/10/2010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13A13-5239-4D71-AC27-4D987DF8D12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1CC7E-C0F2-49A7-9C13-F5681F6D5DD4}" type="datetimeFigureOut">
              <a:rPr lang="fr-FR" smtClean="0"/>
              <a:pPr/>
              <a:t>31/10/2010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13A13-5239-4D71-AC27-4D987DF8D12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1CC7E-C0F2-49A7-9C13-F5681F6D5DD4}" type="datetimeFigureOut">
              <a:rPr lang="fr-FR" smtClean="0"/>
              <a:pPr/>
              <a:t>31/10/2010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13A13-5239-4D71-AC27-4D987DF8D12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1CC7E-C0F2-49A7-9C13-F5681F6D5DD4}" type="datetimeFigureOut">
              <a:rPr lang="fr-FR" smtClean="0"/>
              <a:pPr/>
              <a:t>31/10/2010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213A13-5239-4D71-AC27-4D987DF8D12E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7772400" cy="1470025"/>
          </a:xfrm>
        </p:spPr>
        <p:txBody>
          <a:bodyPr>
            <a:normAutofit/>
          </a:bodyPr>
          <a:lstStyle/>
          <a:p>
            <a:r>
              <a:rPr lang="fr-FR" sz="8000" i="1" dirty="0" smtClean="0">
                <a:solidFill>
                  <a:srgbClr val="FF0000"/>
                </a:solidFill>
              </a:rPr>
              <a:t>التحليل</a:t>
            </a:r>
            <a:endParaRPr lang="fr-FR" sz="8000" i="1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14282" y="1500174"/>
            <a:ext cx="8572560" cy="4857784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fr-FR" dirty="0" smtClean="0">
                <a:solidFill>
                  <a:srgbClr val="FF0000"/>
                </a:solidFill>
              </a:rPr>
              <a:t>الهدف</a:t>
            </a:r>
            <a:r>
              <a:rPr lang="fr-FR" dirty="0" smtClean="0">
                <a:solidFill>
                  <a:schemeClr val="tx1"/>
                </a:solidFill>
              </a:rPr>
              <a:t>  تمكن التلميد من استعمال الاعداد النسبية  في حل المسائل.</a:t>
            </a:r>
          </a:p>
          <a:p>
            <a:pPr algn="r"/>
            <a:r>
              <a:rPr lang="fr-FR" dirty="0" smtClean="0">
                <a:solidFill>
                  <a:srgbClr val="FF0000"/>
                </a:solidFill>
              </a:rPr>
              <a:t>الفئة المستهدفة</a:t>
            </a:r>
            <a:r>
              <a:rPr lang="fr-FR" dirty="0" smtClean="0">
                <a:solidFill>
                  <a:schemeClr val="tx1"/>
                </a:solidFill>
              </a:rPr>
              <a:t>   تلاميد السنة الاولى اعدادي.</a:t>
            </a:r>
          </a:p>
          <a:p>
            <a:pPr algn="r"/>
            <a:r>
              <a:rPr lang="fr-FR" dirty="0" smtClean="0">
                <a:solidFill>
                  <a:srgbClr val="FF0000"/>
                </a:solidFill>
              </a:rPr>
              <a:t>المحتوى</a:t>
            </a:r>
            <a:r>
              <a:rPr lang="fr-FR" dirty="0" smtClean="0">
                <a:solidFill>
                  <a:schemeClr val="tx1"/>
                </a:solidFill>
              </a:rPr>
              <a:t>    القدرة على حساب جمع و طرح الاعداد النسبية .</a:t>
            </a:r>
            <a:endParaRPr lang="fr-FR" dirty="0">
              <a:solidFill>
                <a:schemeClr val="tx1"/>
              </a:solidFill>
            </a:endParaRPr>
          </a:p>
          <a:p>
            <a:pPr algn="r"/>
            <a:r>
              <a:rPr lang="fr-FR" dirty="0" smtClean="0">
                <a:solidFill>
                  <a:schemeClr val="tx1"/>
                </a:solidFill>
              </a:rPr>
              <a:t>                 القدرة على حل مسائل كانت مستحيلة من قبل</a:t>
            </a:r>
          </a:p>
          <a:p>
            <a:pPr algn="r"/>
            <a:r>
              <a:rPr lang="fr-FR" dirty="0" smtClean="0">
                <a:solidFill>
                  <a:srgbClr val="FF0000"/>
                </a:solidFill>
              </a:rPr>
              <a:t>الفضاء   </a:t>
            </a:r>
            <a:r>
              <a:rPr lang="fr-FR" dirty="0" smtClean="0">
                <a:solidFill>
                  <a:schemeClr val="tx1"/>
                </a:solidFill>
              </a:rPr>
              <a:t> القسم و القاعة المتعددة الوسائط .</a:t>
            </a:r>
          </a:p>
          <a:p>
            <a:pPr algn="r"/>
            <a:r>
              <a:rPr lang="fr-FR" dirty="0" smtClean="0">
                <a:solidFill>
                  <a:srgbClr val="FF0000"/>
                </a:solidFill>
              </a:rPr>
              <a:t>الادوات </a:t>
            </a:r>
            <a:r>
              <a:rPr lang="fr-FR" dirty="0" smtClean="0">
                <a:solidFill>
                  <a:schemeClr val="tx1"/>
                </a:solidFill>
              </a:rPr>
              <a:t> .</a:t>
            </a:r>
          </a:p>
          <a:p>
            <a:pPr algn="r"/>
            <a:r>
              <a:rPr lang="fr-FR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المدة</a:t>
            </a:r>
            <a:r>
              <a:rPr lang="fr-F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اسبوع</a:t>
            </a:r>
            <a:endParaRPr lang="fr-FR" dirty="0" smtClean="0">
              <a:solidFill>
                <a:schemeClr val="tx1"/>
              </a:solidFill>
            </a:endParaRPr>
          </a:p>
          <a:p>
            <a:pPr algn="r"/>
            <a:r>
              <a:rPr lang="fr-FR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الكلفة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ثمن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الدخول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الى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بعض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المواقع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للحصول</a:t>
            </a:r>
            <a:r>
              <a:rPr lang="fr-FR" dirty="0" smtClean="0">
                <a:solidFill>
                  <a:schemeClr val="tx1"/>
                </a:solidFill>
              </a:rPr>
              <a:t> على </a:t>
            </a:r>
            <a:r>
              <a:rPr lang="fr-FR" dirty="0" err="1" smtClean="0">
                <a:solidFill>
                  <a:schemeClr val="tx1"/>
                </a:solidFill>
              </a:rPr>
              <a:t>تمارين</a:t>
            </a:r>
            <a:r>
              <a:rPr lang="fr-FR" dirty="0" smtClean="0">
                <a:solidFill>
                  <a:schemeClr val="tx1"/>
                </a:solidFill>
              </a:rPr>
              <a:t> و </a:t>
            </a:r>
            <a:r>
              <a:rPr lang="fr-FR" dirty="0" err="1" smtClean="0">
                <a:solidFill>
                  <a:schemeClr val="tx1"/>
                </a:solidFill>
              </a:rPr>
              <a:t>صور</a:t>
            </a:r>
            <a:endParaRPr lang="fr-FR" dirty="0" smtClean="0">
              <a:solidFill>
                <a:schemeClr val="tx1"/>
              </a:solidFill>
            </a:endParaRPr>
          </a:p>
          <a:p>
            <a:pPr algn="r"/>
            <a:r>
              <a:rPr lang="fr-FR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التوزيع</a:t>
            </a:r>
            <a:r>
              <a:rPr lang="fr-F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الزمني</a:t>
            </a:r>
            <a:r>
              <a:rPr lang="fr-F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</a:t>
            </a:r>
            <a:r>
              <a:rPr lang="fr-FR" dirty="0" err="1" smtClean="0">
                <a:solidFill>
                  <a:schemeClr val="tx1"/>
                </a:solidFill>
              </a:rPr>
              <a:t>يومان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للبحث</a:t>
            </a:r>
            <a:r>
              <a:rPr lang="fr-FR" dirty="0" smtClean="0">
                <a:solidFill>
                  <a:schemeClr val="tx1"/>
                </a:solidFill>
              </a:rPr>
              <a:t> و جمع </a:t>
            </a:r>
            <a:r>
              <a:rPr lang="fr-FR" dirty="0" err="1" smtClean="0">
                <a:solidFill>
                  <a:schemeClr val="tx1"/>
                </a:solidFill>
              </a:rPr>
              <a:t>المعلومات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يومان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لتنظيم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وترتيب</a:t>
            </a:r>
            <a:r>
              <a:rPr lang="fr-FR" dirty="0" smtClean="0">
                <a:solidFill>
                  <a:schemeClr val="tx1"/>
                </a:solidFill>
              </a:rPr>
              <a:t> المحتوى </a:t>
            </a:r>
            <a:r>
              <a:rPr lang="fr-FR" dirty="0" err="1" smtClean="0">
                <a:solidFill>
                  <a:schemeClr val="tx1"/>
                </a:solidFill>
              </a:rPr>
              <a:t>يومان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للتجربة</a:t>
            </a:r>
            <a:r>
              <a:rPr lang="fr-FR" dirty="0" smtClean="0">
                <a:solidFill>
                  <a:schemeClr val="tx1"/>
                </a:solidFill>
              </a:rPr>
              <a:t> و </a:t>
            </a:r>
            <a:r>
              <a:rPr lang="fr-FR" dirty="0" err="1" smtClean="0">
                <a:solidFill>
                  <a:schemeClr val="tx1"/>
                </a:solidFill>
              </a:rPr>
              <a:t>التقييم</a:t>
            </a:r>
            <a:endParaRPr lang="fr-FR" dirty="0" smtClean="0">
              <a:solidFill>
                <a:schemeClr val="tx1"/>
              </a:solidFill>
            </a:endParaRPr>
          </a:p>
          <a:p>
            <a:pPr algn="r"/>
            <a:r>
              <a:rPr lang="fr-FR" dirty="0" err="1" smtClean="0">
                <a:solidFill>
                  <a:schemeClr val="tx1"/>
                </a:solidFill>
              </a:rPr>
              <a:t>ا</a:t>
            </a:r>
            <a:r>
              <a:rPr lang="fr-FR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لنشر</a:t>
            </a:r>
            <a:r>
              <a:rPr lang="fr-FR" dirty="0" smtClean="0">
                <a:solidFill>
                  <a:schemeClr val="tx1"/>
                </a:solidFill>
              </a:rPr>
              <a:t>     </a:t>
            </a:r>
            <a:r>
              <a:rPr lang="fr-FR" dirty="0" err="1" smtClean="0">
                <a:solidFill>
                  <a:schemeClr val="tx1"/>
                </a:solidFill>
              </a:rPr>
              <a:t>وضع</a:t>
            </a:r>
            <a:r>
              <a:rPr lang="fr-FR" dirty="0" smtClean="0">
                <a:solidFill>
                  <a:schemeClr val="tx1"/>
                </a:solidFill>
              </a:rPr>
              <a:t> المحتوى في </a:t>
            </a:r>
            <a:r>
              <a:rPr lang="fr-FR" dirty="0" err="1" smtClean="0">
                <a:solidFill>
                  <a:schemeClr val="tx1"/>
                </a:solidFill>
              </a:rPr>
              <a:t>قرص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مدمج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ووضعه</a:t>
            </a:r>
            <a:r>
              <a:rPr lang="fr-FR" dirty="0" smtClean="0">
                <a:solidFill>
                  <a:schemeClr val="tx1"/>
                </a:solidFill>
              </a:rPr>
              <a:t> القاعة المتعددة الوسائط و </a:t>
            </a:r>
            <a:r>
              <a:rPr lang="fr-FR" dirty="0" err="1" smtClean="0">
                <a:solidFill>
                  <a:schemeClr val="tx1"/>
                </a:solidFill>
              </a:rPr>
              <a:t>اعلام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اساتدة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الرياضيات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بوجوده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وامكانية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استعماله</a:t>
            </a:r>
            <a:r>
              <a:rPr lang="fr-F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</a:p>
          <a:p>
            <a:pPr algn="r"/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smtClean="0">
                <a:solidFill>
                  <a:schemeClr val="tx1"/>
                </a:solidFill>
              </a:rPr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fr-FR" dirty="0" err="1" smtClean="0"/>
              <a:t>قاعدة</a:t>
            </a:r>
            <a:endParaRPr lang="fr-FR" dirty="0" smtClean="0"/>
          </a:p>
          <a:p>
            <a:pPr algn="r">
              <a:buNone/>
            </a:pP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1714480" y="2285992"/>
            <a:ext cx="6929486" cy="24288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rganigramme : Connecteur 4"/>
          <p:cNvSpPr/>
          <p:nvPr/>
        </p:nvSpPr>
        <p:spPr>
          <a:xfrm>
            <a:off x="6429388" y="1071546"/>
            <a:ext cx="928694" cy="857256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Organigramme : Connecteur 5"/>
          <p:cNvSpPr/>
          <p:nvPr/>
        </p:nvSpPr>
        <p:spPr>
          <a:xfrm>
            <a:off x="7500958" y="1071546"/>
            <a:ext cx="857256" cy="857256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Organigramme : Connecteur 6"/>
          <p:cNvSpPr/>
          <p:nvPr/>
        </p:nvSpPr>
        <p:spPr>
          <a:xfrm>
            <a:off x="5357818" y="1071546"/>
            <a:ext cx="928694" cy="857256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Organigramme : Connecteur 7"/>
          <p:cNvSpPr/>
          <p:nvPr/>
        </p:nvSpPr>
        <p:spPr>
          <a:xfrm>
            <a:off x="4286248" y="1071546"/>
            <a:ext cx="928694" cy="857256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Organigramme : Connecteur 8"/>
          <p:cNvSpPr/>
          <p:nvPr/>
        </p:nvSpPr>
        <p:spPr>
          <a:xfrm>
            <a:off x="3214678" y="1071546"/>
            <a:ext cx="1000132" cy="928694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Organigramme : Connecteur 9"/>
          <p:cNvSpPr/>
          <p:nvPr/>
        </p:nvSpPr>
        <p:spPr>
          <a:xfrm>
            <a:off x="7572396" y="2214554"/>
            <a:ext cx="857256" cy="857256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Organigramme : Connecteur 10"/>
          <p:cNvSpPr/>
          <p:nvPr/>
        </p:nvSpPr>
        <p:spPr>
          <a:xfrm>
            <a:off x="6500826" y="2214554"/>
            <a:ext cx="928694" cy="857256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Organigramme : Connecteur 11"/>
          <p:cNvSpPr/>
          <p:nvPr/>
        </p:nvSpPr>
        <p:spPr>
          <a:xfrm>
            <a:off x="5429256" y="2214554"/>
            <a:ext cx="928694" cy="928694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Égal 12"/>
          <p:cNvSpPr/>
          <p:nvPr/>
        </p:nvSpPr>
        <p:spPr>
          <a:xfrm>
            <a:off x="2071670" y="1357298"/>
            <a:ext cx="928694" cy="642942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Égal 13"/>
          <p:cNvSpPr/>
          <p:nvPr/>
        </p:nvSpPr>
        <p:spPr>
          <a:xfrm>
            <a:off x="2000232" y="2357430"/>
            <a:ext cx="1000132" cy="642942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8" name="Plus 17"/>
          <p:cNvSpPr/>
          <p:nvPr/>
        </p:nvSpPr>
        <p:spPr>
          <a:xfrm>
            <a:off x="3428992" y="1357298"/>
            <a:ext cx="571504" cy="35719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Plus 18"/>
          <p:cNvSpPr/>
          <p:nvPr/>
        </p:nvSpPr>
        <p:spPr>
          <a:xfrm>
            <a:off x="4500562" y="1357298"/>
            <a:ext cx="571504" cy="35719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Plus 19"/>
          <p:cNvSpPr/>
          <p:nvPr/>
        </p:nvSpPr>
        <p:spPr>
          <a:xfrm>
            <a:off x="5572132" y="1357298"/>
            <a:ext cx="571504" cy="35719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Plus 20"/>
          <p:cNvSpPr/>
          <p:nvPr/>
        </p:nvSpPr>
        <p:spPr>
          <a:xfrm>
            <a:off x="6572264" y="1357298"/>
            <a:ext cx="571504" cy="35719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Plus 21"/>
          <p:cNvSpPr/>
          <p:nvPr/>
        </p:nvSpPr>
        <p:spPr>
          <a:xfrm>
            <a:off x="7643834" y="1357298"/>
            <a:ext cx="571504" cy="35719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Moins 22"/>
          <p:cNvSpPr/>
          <p:nvPr/>
        </p:nvSpPr>
        <p:spPr>
          <a:xfrm>
            <a:off x="5643570" y="2500306"/>
            <a:ext cx="500066" cy="42862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Moins 23"/>
          <p:cNvSpPr/>
          <p:nvPr/>
        </p:nvSpPr>
        <p:spPr>
          <a:xfrm>
            <a:off x="6715140" y="2428868"/>
            <a:ext cx="500066" cy="42862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Moins 24"/>
          <p:cNvSpPr/>
          <p:nvPr/>
        </p:nvSpPr>
        <p:spPr>
          <a:xfrm>
            <a:off x="7786710" y="2428868"/>
            <a:ext cx="500066" cy="42862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/>
          <p:cNvSpPr txBox="1"/>
          <p:nvPr/>
        </p:nvSpPr>
        <p:spPr>
          <a:xfrm>
            <a:off x="0" y="1357298"/>
            <a:ext cx="21431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/>
              <a:t>     +5</a:t>
            </a:r>
            <a:endParaRPr lang="fr-FR" sz="4400" dirty="0"/>
          </a:p>
        </p:txBody>
      </p:sp>
      <p:sp>
        <p:nvSpPr>
          <p:cNvPr id="27" name="ZoneTexte 26"/>
          <p:cNvSpPr txBox="1"/>
          <p:nvPr/>
        </p:nvSpPr>
        <p:spPr>
          <a:xfrm>
            <a:off x="142844" y="2428868"/>
            <a:ext cx="20002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/>
              <a:t>    -3</a:t>
            </a:r>
            <a:endParaRPr lang="fr-FR" sz="4400" dirty="0"/>
          </a:p>
        </p:txBody>
      </p:sp>
      <p:sp>
        <p:nvSpPr>
          <p:cNvPr id="28" name="ZoneTexte 27"/>
          <p:cNvSpPr txBox="1"/>
          <p:nvPr/>
        </p:nvSpPr>
        <p:spPr>
          <a:xfrm>
            <a:off x="1785918" y="4000504"/>
            <a:ext cx="57150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 smtClean="0"/>
              <a:t>(+5)+(-3)=+2</a:t>
            </a:r>
            <a:endParaRPr lang="fr-FR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rganigramme : Connecteur 3"/>
          <p:cNvSpPr/>
          <p:nvPr/>
        </p:nvSpPr>
        <p:spPr>
          <a:xfrm>
            <a:off x="7643834" y="428604"/>
            <a:ext cx="928694" cy="928694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Organigramme : Connecteur 4"/>
          <p:cNvSpPr/>
          <p:nvPr/>
        </p:nvSpPr>
        <p:spPr>
          <a:xfrm>
            <a:off x="6572264" y="428604"/>
            <a:ext cx="928694" cy="928694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Organigramme : Connecteur 5"/>
          <p:cNvSpPr/>
          <p:nvPr/>
        </p:nvSpPr>
        <p:spPr>
          <a:xfrm>
            <a:off x="4429124" y="428604"/>
            <a:ext cx="928694" cy="928694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Organigramme : Connecteur 6"/>
          <p:cNvSpPr/>
          <p:nvPr/>
        </p:nvSpPr>
        <p:spPr>
          <a:xfrm>
            <a:off x="7643834" y="1571612"/>
            <a:ext cx="928694" cy="928694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Organigramme : Connecteur 7"/>
          <p:cNvSpPr/>
          <p:nvPr/>
        </p:nvSpPr>
        <p:spPr>
          <a:xfrm>
            <a:off x="6572264" y="1571612"/>
            <a:ext cx="928694" cy="928694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Organigramme : Connecteur 8"/>
          <p:cNvSpPr/>
          <p:nvPr/>
        </p:nvSpPr>
        <p:spPr>
          <a:xfrm>
            <a:off x="5572132" y="428604"/>
            <a:ext cx="928694" cy="928694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Organigramme : Connecteur 9"/>
          <p:cNvSpPr/>
          <p:nvPr/>
        </p:nvSpPr>
        <p:spPr>
          <a:xfrm>
            <a:off x="5500694" y="1571612"/>
            <a:ext cx="928694" cy="928694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Organigramme : Connecteur 10"/>
          <p:cNvSpPr/>
          <p:nvPr/>
        </p:nvSpPr>
        <p:spPr>
          <a:xfrm>
            <a:off x="3357554" y="428604"/>
            <a:ext cx="928694" cy="928694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Égal 11"/>
          <p:cNvSpPr/>
          <p:nvPr/>
        </p:nvSpPr>
        <p:spPr>
          <a:xfrm>
            <a:off x="2071670" y="714356"/>
            <a:ext cx="928694" cy="642942"/>
          </a:xfrm>
          <a:prstGeom prst="mathEqual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Égal 12"/>
          <p:cNvSpPr/>
          <p:nvPr/>
        </p:nvSpPr>
        <p:spPr>
          <a:xfrm>
            <a:off x="2143108" y="1714488"/>
            <a:ext cx="857256" cy="642942"/>
          </a:xfrm>
          <a:prstGeom prst="mathEqual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Moins 13"/>
          <p:cNvSpPr/>
          <p:nvPr/>
        </p:nvSpPr>
        <p:spPr>
          <a:xfrm>
            <a:off x="3500430" y="571480"/>
            <a:ext cx="642942" cy="64294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Moins 14"/>
          <p:cNvSpPr/>
          <p:nvPr/>
        </p:nvSpPr>
        <p:spPr>
          <a:xfrm>
            <a:off x="4572000" y="571480"/>
            <a:ext cx="642942" cy="64294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Moins 15"/>
          <p:cNvSpPr/>
          <p:nvPr/>
        </p:nvSpPr>
        <p:spPr>
          <a:xfrm>
            <a:off x="5715008" y="571480"/>
            <a:ext cx="642942" cy="64294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Moins 16"/>
          <p:cNvSpPr/>
          <p:nvPr/>
        </p:nvSpPr>
        <p:spPr>
          <a:xfrm>
            <a:off x="6786578" y="571480"/>
            <a:ext cx="642942" cy="64294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Moins 17"/>
          <p:cNvSpPr/>
          <p:nvPr/>
        </p:nvSpPr>
        <p:spPr>
          <a:xfrm>
            <a:off x="7786710" y="571480"/>
            <a:ext cx="642942" cy="642942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Plus 18"/>
          <p:cNvSpPr/>
          <p:nvPr/>
        </p:nvSpPr>
        <p:spPr>
          <a:xfrm>
            <a:off x="7786710" y="1785926"/>
            <a:ext cx="642942" cy="500066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Plus 19"/>
          <p:cNvSpPr/>
          <p:nvPr/>
        </p:nvSpPr>
        <p:spPr>
          <a:xfrm>
            <a:off x="6715140" y="1785926"/>
            <a:ext cx="642942" cy="500066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Plus 20"/>
          <p:cNvSpPr/>
          <p:nvPr/>
        </p:nvSpPr>
        <p:spPr>
          <a:xfrm>
            <a:off x="5643570" y="1785926"/>
            <a:ext cx="642942" cy="500066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ZoneTexte 22"/>
          <p:cNvSpPr txBox="1"/>
          <p:nvPr/>
        </p:nvSpPr>
        <p:spPr>
          <a:xfrm>
            <a:off x="0" y="642918"/>
            <a:ext cx="21431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 smtClean="0"/>
              <a:t>       -5</a:t>
            </a:r>
            <a:endParaRPr lang="fr-FR" sz="4400" b="1" dirty="0"/>
          </a:p>
        </p:txBody>
      </p:sp>
      <p:sp>
        <p:nvSpPr>
          <p:cNvPr id="24" name="ZoneTexte 23"/>
          <p:cNvSpPr txBox="1"/>
          <p:nvPr/>
        </p:nvSpPr>
        <p:spPr>
          <a:xfrm>
            <a:off x="0" y="1643050"/>
            <a:ext cx="22145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 smtClean="0"/>
              <a:t>      +3</a:t>
            </a:r>
            <a:endParaRPr lang="fr-FR" sz="4400" b="1" dirty="0"/>
          </a:p>
        </p:txBody>
      </p:sp>
      <p:sp>
        <p:nvSpPr>
          <p:cNvPr id="25" name="ZoneTexte 24"/>
          <p:cNvSpPr txBox="1"/>
          <p:nvPr/>
        </p:nvSpPr>
        <p:spPr>
          <a:xfrm>
            <a:off x="2428860" y="3214686"/>
            <a:ext cx="45005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 smtClean="0"/>
              <a:t>(-5)+(+3)=-2</a:t>
            </a:r>
            <a:endParaRPr lang="fr-FR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fr-FR" dirty="0" err="1" smtClean="0"/>
              <a:t>قاعدة</a:t>
            </a:r>
            <a:endParaRPr lang="fr-FR" dirty="0" smtClean="0"/>
          </a:p>
          <a:p>
            <a:pPr algn="r">
              <a:buNone/>
            </a:pP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1500166" y="2357430"/>
            <a:ext cx="7215238" cy="221457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5720" y="2000240"/>
            <a:ext cx="235745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4000496" y="2000240"/>
            <a:ext cx="2071702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7215206" y="2000240"/>
            <a:ext cx="164307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Plus 8"/>
          <p:cNvSpPr/>
          <p:nvPr/>
        </p:nvSpPr>
        <p:spPr>
          <a:xfrm>
            <a:off x="2928926" y="2214554"/>
            <a:ext cx="928694" cy="571504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Égal 9"/>
          <p:cNvSpPr/>
          <p:nvPr/>
        </p:nvSpPr>
        <p:spPr>
          <a:xfrm>
            <a:off x="6286512" y="2214554"/>
            <a:ext cx="857256" cy="642942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071538" y="4786322"/>
            <a:ext cx="2714644" cy="76944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4400" dirty="0" err="1" smtClean="0"/>
              <a:t>تصحيح</a:t>
            </a:r>
            <a:endParaRPr lang="fr-FR" sz="4400" dirty="0"/>
          </a:p>
        </p:txBody>
      </p:sp>
      <p:sp>
        <p:nvSpPr>
          <p:cNvPr id="13" name="ZoneTexte 12"/>
          <p:cNvSpPr txBox="1"/>
          <p:nvPr/>
        </p:nvSpPr>
        <p:spPr>
          <a:xfrm>
            <a:off x="5072066" y="4857760"/>
            <a:ext cx="2786082" cy="76944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4400" dirty="0" err="1" smtClean="0"/>
              <a:t>عودة</a:t>
            </a:r>
            <a:endParaRPr lang="fr-FR" sz="4400" dirty="0"/>
          </a:p>
        </p:txBody>
      </p:sp>
      <p:sp>
        <p:nvSpPr>
          <p:cNvPr id="14" name="ZoneTexte 13"/>
          <p:cNvSpPr txBox="1"/>
          <p:nvPr/>
        </p:nvSpPr>
        <p:spPr>
          <a:xfrm>
            <a:off x="2428860" y="500042"/>
            <a:ext cx="44291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 err="1" smtClean="0"/>
              <a:t>الجمع</a:t>
            </a:r>
            <a:endParaRPr lang="fr-FR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1143000"/>
          </a:xfrm>
        </p:spPr>
        <p:txBody>
          <a:bodyPr>
            <a:normAutofit/>
          </a:bodyPr>
          <a:lstStyle/>
          <a:p>
            <a:r>
              <a:rPr lang="fr-FR" sz="4800" i="1" u="sng" dirty="0" smtClean="0">
                <a:solidFill>
                  <a:srgbClr val="FF0000"/>
                </a:solidFill>
              </a:rPr>
              <a:t>التخطيط</a:t>
            </a:r>
            <a:endParaRPr lang="fr-FR" sz="4800" i="1" u="sng" dirty="0">
              <a:solidFill>
                <a:srgbClr val="FF0000"/>
              </a:solidFill>
            </a:endParaRPr>
          </a:p>
        </p:txBody>
      </p:sp>
      <p:graphicFrame>
        <p:nvGraphicFramePr>
          <p:cNvPr id="9" name="Espace réservé du contenu 8"/>
          <p:cNvGraphicFramePr>
            <a:graphicFrameLocks noGrp="1"/>
          </p:cNvGraphicFramePr>
          <p:nvPr>
            <p:ph idx="1"/>
          </p:nvPr>
        </p:nvGraphicFramePr>
        <p:xfrm>
          <a:off x="214282" y="1214422"/>
          <a:ext cx="8229600" cy="5473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145738">
                <a:tc>
                  <a:txBody>
                    <a:bodyPr/>
                    <a:lstStyle/>
                    <a:p>
                      <a:pPr algn="r"/>
                      <a:r>
                        <a:rPr lang="fr-FR" sz="2400" dirty="0" err="1" smtClean="0"/>
                        <a:t>نص</a:t>
                      </a:r>
                      <a:r>
                        <a:rPr lang="fr-FR" sz="2400" baseline="0" dirty="0" smtClean="0"/>
                        <a:t> </a:t>
                      </a:r>
                      <a:r>
                        <a:rPr lang="fr-FR" sz="2400" baseline="0" dirty="0" err="1" smtClean="0"/>
                        <a:t>اللعبة</a:t>
                      </a:r>
                      <a:endParaRPr lang="fr-FR" sz="2400" baseline="0" dirty="0" smtClean="0"/>
                    </a:p>
                    <a:p>
                      <a:pPr algn="r"/>
                      <a:r>
                        <a:rPr lang="fr-FR" sz="2400" baseline="0" dirty="0" err="1" smtClean="0"/>
                        <a:t>ادوات</a:t>
                      </a:r>
                      <a:r>
                        <a:rPr lang="fr-FR" sz="2400" baseline="0" dirty="0" smtClean="0"/>
                        <a:t> </a:t>
                      </a:r>
                      <a:r>
                        <a:rPr lang="fr-FR" sz="2400" baseline="0" dirty="0" err="1" smtClean="0"/>
                        <a:t>اللعبة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2400" dirty="0" err="1" smtClean="0"/>
                        <a:t>اللعبة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2400" b="0" dirty="0" err="1" smtClean="0"/>
                        <a:t>تمهيد</a:t>
                      </a:r>
                      <a:endParaRPr lang="fr-FR" sz="2400" b="0" dirty="0"/>
                    </a:p>
                  </a:txBody>
                  <a:tcPr/>
                </a:tc>
              </a:tr>
              <a:tr h="751114">
                <a:tc>
                  <a:txBody>
                    <a:bodyPr/>
                    <a:lstStyle/>
                    <a:p>
                      <a:pPr algn="r"/>
                      <a:r>
                        <a:rPr lang="fr-FR" sz="2400" dirty="0" err="1" smtClean="0"/>
                        <a:t>صور</a:t>
                      </a:r>
                      <a:r>
                        <a:rPr lang="fr-FR" sz="2400" baseline="0" dirty="0" smtClean="0"/>
                        <a:t> على</a:t>
                      </a:r>
                    </a:p>
                    <a:p>
                      <a:pPr algn="r"/>
                      <a:r>
                        <a:rPr lang="fr-FR" sz="2400" baseline="0" dirty="0" err="1" smtClean="0"/>
                        <a:t>powerpoit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2400" dirty="0" err="1" smtClean="0"/>
                        <a:t>اللعبة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2400" dirty="0" err="1" smtClean="0">
                          <a:solidFill>
                            <a:schemeClr val="tx1"/>
                          </a:solidFill>
                        </a:rPr>
                        <a:t>استنتاج</a:t>
                      </a:r>
                      <a:r>
                        <a:rPr lang="fr-FR" sz="2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2400" baseline="0" dirty="0" err="1" smtClean="0">
                          <a:solidFill>
                            <a:schemeClr val="tx1"/>
                          </a:solidFill>
                        </a:rPr>
                        <a:t>القاعدة</a:t>
                      </a:r>
                      <a:r>
                        <a:rPr lang="fr-FR" sz="2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2400" baseline="0" dirty="0" err="1" smtClean="0">
                          <a:solidFill>
                            <a:schemeClr val="tx1"/>
                          </a:solidFill>
                        </a:rPr>
                        <a:t>الخاصة</a:t>
                      </a:r>
                      <a:r>
                        <a:rPr lang="fr-FR" sz="2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2400" baseline="0" dirty="0" err="1" smtClean="0">
                          <a:solidFill>
                            <a:schemeClr val="tx1"/>
                          </a:solidFill>
                        </a:rPr>
                        <a:t>بالجمع</a:t>
                      </a:r>
                      <a:endParaRPr lang="fr-FR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51114">
                <a:tc>
                  <a:txBody>
                    <a:bodyPr/>
                    <a:lstStyle/>
                    <a:p>
                      <a:pPr algn="r"/>
                      <a:r>
                        <a:rPr lang="fr-FR" sz="2400" dirty="0" smtClean="0"/>
                        <a:t>Logiciel</a:t>
                      </a:r>
                      <a:r>
                        <a:rPr lang="fr-FR" sz="2400" baseline="0" dirty="0" smtClean="0"/>
                        <a:t> 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2400" dirty="0" err="1" smtClean="0"/>
                        <a:t>تمارين</a:t>
                      </a:r>
                      <a:r>
                        <a:rPr lang="fr-FR" sz="2400" dirty="0" smtClean="0"/>
                        <a:t> </a:t>
                      </a:r>
                      <a:r>
                        <a:rPr lang="fr-FR" sz="2400" dirty="0" err="1" smtClean="0"/>
                        <a:t>مباشرة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2400" dirty="0" smtClean="0"/>
                        <a:t>تقييم</a:t>
                      </a:r>
                      <a:endParaRPr lang="fr-FR" sz="2400" dirty="0"/>
                    </a:p>
                  </a:txBody>
                  <a:tcPr/>
                </a:tc>
              </a:tr>
              <a:tr h="751114">
                <a:tc>
                  <a:txBody>
                    <a:bodyPr/>
                    <a:lstStyle/>
                    <a:p>
                      <a:pPr algn="r"/>
                      <a:r>
                        <a:rPr lang="fr-FR" sz="2400" dirty="0" err="1" smtClean="0"/>
                        <a:t>نص</a:t>
                      </a:r>
                      <a:r>
                        <a:rPr lang="fr-FR" sz="2400" dirty="0" smtClean="0"/>
                        <a:t> </a:t>
                      </a:r>
                      <a:r>
                        <a:rPr lang="fr-FR" sz="2400" dirty="0" err="1" smtClean="0"/>
                        <a:t>التمرين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2400" dirty="0" err="1" smtClean="0"/>
                        <a:t>تمرين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2400" dirty="0" err="1" smtClean="0"/>
                        <a:t>طلاح</a:t>
                      </a:r>
                      <a:r>
                        <a:rPr lang="fr-FR" sz="2400" baseline="0" dirty="0" smtClean="0"/>
                        <a:t> </a:t>
                      </a:r>
                      <a:r>
                        <a:rPr lang="fr-FR" sz="2400" baseline="0" dirty="0" err="1" smtClean="0"/>
                        <a:t>عددين</a:t>
                      </a:r>
                      <a:r>
                        <a:rPr lang="fr-FR" sz="2400" baseline="0" dirty="0" smtClean="0"/>
                        <a:t> </a:t>
                      </a:r>
                      <a:r>
                        <a:rPr lang="fr-FR" sz="2400" baseline="0" dirty="0" err="1" smtClean="0"/>
                        <a:t>نسبيين</a:t>
                      </a:r>
                      <a:endParaRPr lang="fr-FR" sz="2400" dirty="0"/>
                    </a:p>
                  </a:txBody>
                  <a:tcPr/>
                </a:tc>
              </a:tr>
              <a:tr h="751114">
                <a:tc>
                  <a:txBody>
                    <a:bodyPr/>
                    <a:lstStyle/>
                    <a:p>
                      <a:pPr algn="r"/>
                      <a:r>
                        <a:rPr lang="fr-FR" sz="2400" dirty="0" err="1" smtClean="0"/>
                        <a:t>صور</a:t>
                      </a:r>
                      <a:r>
                        <a:rPr lang="fr-FR" sz="2400" baseline="0" dirty="0" smtClean="0"/>
                        <a:t> على</a:t>
                      </a:r>
                    </a:p>
                    <a:p>
                      <a:pPr algn="r"/>
                      <a:r>
                        <a:rPr lang="fr-FR" sz="2400" baseline="0" dirty="0" err="1" smtClean="0"/>
                        <a:t>powerpoit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2400" dirty="0" err="1" smtClean="0"/>
                        <a:t>امثلة</a:t>
                      </a:r>
                      <a:r>
                        <a:rPr lang="fr-FR" sz="2400" baseline="0" dirty="0" smtClean="0"/>
                        <a:t> 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2400" dirty="0" err="1" smtClean="0"/>
                        <a:t>استنتاج</a:t>
                      </a:r>
                      <a:r>
                        <a:rPr lang="fr-FR" sz="2400" dirty="0" smtClean="0"/>
                        <a:t> </a:t>
                      </a:r>
                      <a:r>
                        <a:rPr lang="fr-FR" sz="2400" dirty="0" err="1" smtClean="0"/>
                        <a:t>القاعدة</a:t>
                      </a:r>
                      <a:r>
                        <a:rPr lang="fr-FR" sz="2400" dirty="0" smtClean="0"/>
                        <a:t> </a:t>
                      </a:r>
                      <a:r>
                        <a:rPr lang="fr-FR" sz="2400" dirty="0" err="1" smtClean="0"/>
                        <a:t>الخاصة</a:t>
                      </a:r>
                      <a:r>
                        <a:rPr lang="fr-FR" sz="2400" dirty="0" smtClean="0"/>
                        <a:t> ب </a:t>
                      </a:r>
                      <a:r>
                        <a:rPr lang="fr-FR" sz="2400" dirty="0" err="1" smtClean="0"/>
                        <a:t>الطرح</a:t>
                      </a:r>
                      <a:endParaRPr lang="fr-FR" sz="2400" dirty="0"/>
                    </a:p>
                  </a:txBody>
                  <a:tcPr/>
                </a:tc>
              </a:tr>
              <a:tr h="751114">
                <a:tc>
                  <a:txBody>
                    <a:bodyPr/>
                    <a:lstStyle/>
                    <a:p>
                      <a:pPr algn="r"/>
                      <a:r>
                        <a:rPr lang="fr-FR" sz="2400" dirty="0" smtClean="0"/>
                        <a:t>Logiciel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2400" dirty="0" err="1" smtClean="0"/>
                        <a:t>تمارين</a:t>
                      </a:r>
                      <a:r>
                        <a:rPr lang="fr-FR" sz="2400" dirty="0" smtClean="0"/>
                        <a:t> </a:t>
                      </a:r>
                      <a:r>
                        <a:rPr lang="fr-FR" sz="2400" dirty="0" err="1" smtClean="0"/>
                        <a:t>مباشرة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2400" dirty="0" smtClean="0"/>
                        <a:t>تقييم</a:t>
                      </a:r>
                      <a:endParaRPr lang="fr-FR" sz="2400" dirty="0"/>
                    </a:p>
                  </a:txBody>
                  <a:tcPr/>
                </a:tc>
              </a:tr>
              <a:tr h="751114">
                <a:tc>
                  <a:txBody>
                    <a:bodyPr/>
                    <a:lstStyle/>
                    <a:p>
                      <a:pPr algn="r"/>
                      <a:r>
                        <a:rPr lang="fr-FR" sz="2400" dirty="0" err="1" smtClean="0"/>
                        <a:t>فيديو</a:t>
                      </a:r>
                      <a:r>
                        <a:rPr lang="fr-FR" sz="2400" baseline="0" dirty="0" smtClean="0"/>
                        <a:t> </a:t>
                      </a:r>
                      <a:r>
                        <a:rPr lang="fr-FR" sz="2400" baseline="0" dirty="0" err="1" smtClean="0"/>
                        <a:t>فلم</a:t>
                      </a:r>
                      <a:r>
                        <a:rPr lang="fr-FR" sz="2400" baseline="0" dirty="0" smtClean="0"/>
                        <a:t> </a:t>
                      </a:r>
                      <a:r>
                        <a:rPr lang="fr-FR" sz="2400" baseline="0" dirty="0" err="1" smtClean="0"/>
                        <a:t>قصير</a:t>
                      </a:r>
                      <a:r>
                        <a:rPr lang="fr-FR" sz="2400" baseline="0" dirty="0" smtClean="0"/>
                        <a:t> 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2400" dirty="0" smtClean="0"/>
                        <a:t>مسائل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2400" dirty="0" smtClean="0"/>
                        <a:t>تقييم </a:t>
                      </a:r>
                      <a:r>
                        <a:rPr lang="fr-FR" sz="2400" dirty="0" err="1" smtClean="0"/>
                        <a:t>عام</a:t>
                      </a:r>
                      <a:endParaRPr lang="fr-FR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0"/>
            <a:ext cx="8215370" cy="928670"/>
          </a:xfrm>
        </p:spPr>
        <p:txBody>
          <a:bodyPr/>
          <a:lstStyle/>
          <a:p>
            <a:r>
              <a:rPr lang="fr-FR" i="1" u="sng" dirty="0" smtClean="0">
                <a:solidFill>
                  <a:srgbClr val="FF0000"/>
                </a:solidFill>
              </a:rPr>
              <a:t>مخطط القصة</a:t>
            </a:r>
            <a:endParaRPr lang="fr-FR" i="1" u="sng" dirty="0">
              <a:solidFill>
                <a:srgbClr val="FF0000"/>
              </a:solidFill>
            </a:endParaRP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500034" y="1000108"/>
          <a:ext cx="8229600" cy="55721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1341447">
                <a:tc>
                  <a:txBody>
                    <a:bodyPr/>
                    <a:lstStyle/>
                    <a:p>
                      <a:pPr algn="r"/>
                      <a:r>
                        <a:rPr lang="fr-FR" dirty="0" err="1" smtClean="0"/>
                        <a:t>ثلات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كرات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سوداء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قطرها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سنتمتران</a:t>
                      </a:r>
                      <a:endParaRPr lang="fr-FR" baseline="0" dirty="0" smtClean="0"/>
                    </a:p>
                    <a:p>
                      <a:pPr algn="r"/>
                      <a:r>
                        <a:rPr lang="fr-FR" dirty="0" err="1" smtClean="0"/>
                        <a:t>خمس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كرات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بيضاء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قطرها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سنتمتران</a:t>
                      </a:r>
                      <a:endParaRPr lang="fr-FR" baseline="0" dirty="0" smtClean="0"/>
                    </a:p>
                    <a:p>
                      <a:pPr algn="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2400" b="0" dirty="0" err="1" smtClean="0"/>
                        <a:t>اللعبة</a:t>
                      </a:r>
                      <a:endParaRPr lang="fr-FR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3200" b="0" dirty="0" err="1" smtClean="0"/>
                        <a:t>تمهيد</a:t>
                      </a:r>
                      <a:endParaRPr lang="fr-FR" sz="3200" b="0" dirty="0"/>
                    </a:p>
                  </a:txBody>
                  <a:tcPr/>
                </a:tc>
              </a:tr>
              <a:tr h="4230717">
                <a:tc>
                  <a:txBody>
                    <a:bodyPr/>
                    <a:lstStyle/>
                    <a:p>
                      <a:pPr algn="r"/>
                      <a:r>
                        <a:rPr lang="fr-FR" sz="2400" dirty="0" err="1" smtClean="0"/>
                        <a:t>خمسة</a:t>
                      </a:r>
                      <a:r>
                        <a:rPr lang="fr-FR" sz="2400" baseline="0" dirty="0" smtClean="0"/>
                        <a:t> </a:t>
                      </a:r>
                      <a:r>
                        <a:rPr lang="fr-FR" sz="2400" baseline="0" dirty="0" err="1" smtClean="0"/>
                        <a:t>اقراص</a:t>
                      </a:r>
                      <a:r>
                        <a:rPr lang="fr-FR" sz="2400" baseline="0" dirty="0" smtClean="0"/>
                        <a:t> </a:t>
                      </a:r>
                      <a:r>
                        <a:rPr lang="fr-FR" sz="2400" baseline="0" dirty="0" err="1" smtClean="0"/>
                        <a:t>مكتوب</a:t>
                      </a:r>
                      <a:r>
                        <a:rPr lang="fr-FR" sz="2400" baseline="0" dirty="0" smtClean="0"/>
                        <a:t>  </a:t>
                      </a:r>
                    </a:p>
                    <a:p>
                      <a:pPr algn="r"/>
                      <a:r>
                        <a:rPr lang="fr-FR" sz="2400" baseline="0" dirty="0" smtClean="0"/>
                        <a:t>+</a:t>
                      </a:r>
                      <a:r>
                        <a:rPr lang="fr-FR" sz="2400" baseline="0" dirty="0" err="1" smtClean="0"/>
                        <a:t>وسطها</a:t>
                      </a:r>
                      <a:r>
                        <a:rPr lang="fr-FR" sz="2400" baseline="0" dirty="0" smtClean="0"/>
                        <a:t>   </a:t>
                      </a:r>
                    </a:p>
                    <a:p>
                      <a:pPr algn="r"/>
                      <a:r>
                        <a:rPr lang="fr-FR" sz="2400" baseline="0" dirty="0" err="1" smtClean="0"/>
                        <a:t>تصعد</a:t>
                      </a:r>
                      <a:r>
                        <a:rPr lang="fr-FR" sz="2400" baseline="0" dirty="0" smtClean="0"/>
                        <a:t> من </a:t>
                      </a:r>
                      <a:r>
                        <a:rPr lang="fr-FR" sz="2400" baseline="0" dirty="0" err="1" smtClean="0"/>
                        <a:t>اسفل</a:t>
                      </a:r>
                      <a:r>
                        <a:rPr lang="fr-FR" sz="2400" baseline="0" dirty="0" smtClean="0"/>
                        <a:t> </a:t>
                      </a:r>
                      <a:r>
                        <a:rPr lang="fr-FR" sz="2400" baseline="0" dirty="0" err="1" smtClean="0"/>
                        <a:t>الشاشة</a:t>
                      </a:r>
                      <a:r>
                        <a:rPr lang="fr-FR" sz="2400" baseline="0" dirty="0" smtClean="0"/>
                        <a:t> </a:t>
                      </a:r>
                      <a:r>
                        <a:rPr lang="fr-FR" sz="2400" baseline="0" dirty="0" err="1" smtClean="0"/>
                        <a:t>الى</a:t>
                      </a:r>
                      <a:r>
                        <a:rPr lang="fr-FR" sz="2400" baseline="0" dirty="0" smtClean="0"/>
                        <a:t> </a:t>
                      </a:r>
                      <a:r>
                        <a:rPr lang="fr-FR" sz="2400" baseline="0" dirty="0" err="1" smtClean="0"/>
                        <a:t>الاعلى</a:t>
                      </a:r>
                      <a:r>
                        <a:rPr lang="fr-FR" sz="2400" baseline="0" dirty="0" smtClean="0"/>
                        <a:t> </a:t>
                      </a:r>
                      <a:r>
                        <a:rPr lang="fr-FR" sz="2400" baseline="0" dirty="0" err="1" smtClean="0"/>
                        <a:t>واحدا</a:t>
                      </a:r>
                      <a:r>
                        <a:rPr lang="fr-FR" sz="2400" baseline="0" dirty="0" smtClean="0"/>
                        <a:t> </a:t>
                      </a:r>
                      <a:r>
                        <a:rPr lang="fr-FR" sz="2400" baseline="0" dirty="0" err="1" smtClean="0"/>
                        <a:t>تلو</a:t>
                      </a:r>
                      <a:r>
                        <a:rPr lang="fr-FR" sz="2400" baseline="0" dirty="0" smtClean="0"/>
                        <a:t> </a:t>
                      </a:r>
                      <a:r>
                        <a:rPr lang="fr-FR" sz="2400" baseline="0" dirty="0" err="1" smtClean="0"/>
                        <a:t>الاخر</a:t>
                      </a:r>
                      <a:r>
                        <a:rPr lang="fr-FR" sz="2400" baseline="0" dirty="0" smtClean="0"/>
                        <a:t>    في </a:t>
                      </a:r>
                      <a:r>
                        <a:rPr lang="fr-FR" sz="2400" baseline="0" dirty="0" err="1" smtClean="0"/>
                        <a:t>السطر</a:t>
                      </a:r>
                      <a:r>
                        <a:rPr lang="fr-FR" sz="2400" baseline="0" dirty="0" smtClean="0"/>
                        <a:t> </a:t>
                      </a:r>
                      <a:r>
                        <a:rPr lang="fr-FR" sz="2400" baseline="0" dirty="0" err="1" smtClean="0"/>
                        <a:t>الاول</a:t>
                      </a:r>
                      <a:endParaRPr lang="fr-FR" sz="2400" baseline="0" dirty="0" smtClean="0"/>
                    </a:p>
                    <a:p>
                      <a:pPr algn="r"/>
                      <a:r>
                        <a:rPr lang="fr-FR" sz="2400" baseline="0" dirty="0" smtClean="0"/>
                        <a:t>   5+=  </a:t>
                      </a:r>
                    </a:p>
                    <a:p>
                      <a:pPr algn="r"/>
                      <a:r>
                        <a:rPr lang="fr-FR" sz="2400" dirty="0" smtClean="0"/>
                        <a:t>في</a:t>
                      </a:r>
                      <a:r>
                        <a:rPr lang="fr-FR" sz="2400" baseline="0" dirty="0" smtClean="0"/>
                        <a:t> </a:t>
                      </a:r>
                      <a:r>
                        <a:rPr lang="fr-FR" sz="2400" baseline="0" dirty="0" err="1" smtClean="0"/>
                        <a:t>السطر</a:t>
                      </a:r>
                      <a:r>
                        <a:rPr lang="fr-FR" sz="2400" baseline="0" dirty="0" smtClean="0"/>
                        <a:t> </a:t>
                      </a:r>
                      <a:r>
                        <a:rPr lang="fr-FR" sz="2400" baseline="0" dirty="0" err="1" smtClean="0"/>
                        <a:t>الثاني</a:t>
                      </a:r>
                      <a:r>
                        <a:rPr lang="fr-FR" sz="2400" baseline="0" dirty="0" smtClean="0"/>
                        <a:t> </a:t>
                      </a:r>
                      <a:r>
                        <a:rPr lang="fr-FR" sz="2400" baseline="0" dirty="0" err="1" smtClean="0"/>
                        <a:t>تصعدثلاث</a:t>
                      </a:r>
                      <a:r>
                        <a:rPr lang="fr-FR" sz="2400" baseline="0" dirty="0" smtClean="0"/>
                        <a:t> </a:t>
                      </a:r>
                      <a:r>
                        <a:rPr lang="fr-FR" sz="2400" baseline="0" dirty="0" err="1" smtClean="0"/>
                        <a:t>اقراص</a:t>
                      </a:r>
                      <a:r>
                        <a:rPr lang="fr-FR" sz="2400" baseline="0" dirty="0" smtClean="0"/>
                        <a:t> </a:t>
                      </a:r>
                      <a:r>
                        <a:rPr lang="fr-FR" sz="2400" baseline="0" dirty="0" err="1" smtClean="0"/>
                        <a:t>بنفس</a:t>
                      </a:r>
                      <a:r>
                        <a:rPr lang="fr-FR" sz="2400" baseline="0" dirty="0" smtClean="0"/>
                        <a:t> </a:t>
                      </a:r>
                      <a:r>
                        <a:rPr lang="fr-FR" sz="2400" baseline="0" dirty="0" err="1" smtClean="0"/>
                        <a:t>الطريقة</a:t>
                      </a:r>
                      <a:r>
                        <a:rPr lang="fr-FR" sz="2400" baseline="0" dirty="0" smtClean="0"/>
                        <a:t> </a:t>
                      </a:r>
                      <a:r>
                        <a:rPr lang="fr-FR" sz="2400" baseline="0" dirty="0" err="1" smtClean="0"/>
                        <a:t>ثم</a:t>
                      </a:r>
                      <a:endParaRPr lang="fr-FR" sz="2400" baseline="0" dirty="0" smtClean="0"/>
                    </a:p>
                    <a:p>
                      <a:pPr algn="r"/>
                      <a:r>
                        <a:rPr lang="fr-FR" sz="2400" baseline="0" dirty="0" smtClean="0"/>
                        <a:t> +3   =          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2400" dirty="0" err="1" smtClean="0"/>
                        <a:t>استنتاج</a:t>
                      </a:r>
                      <a:r>
                        <a:rPr lang="fr-FR" sz="2400" baseline="0" dirty="0" smtClean="0"/>
                        <a:t> </a:t>
                      </a:r>
                      <a:r>
                        <a:rPr lang="fr-FR" sz="2400" baseline="0" dirty="0" err="1" smtClean="0"/>
                        <a:t>القاعدة</a:t>
                      </a:r>
                      <a:r>
                        <a:rPr lang="fr-FR" sz="2400" baseline="0" dirty="0" smtClean="0"/>
                        <a:t> </a:t>
                      </a:r>
                      <a:r>
                        <a:rPr lang="fr-FR" sz="2400" baseline="0" dirty="0" err="1" smtClean="0"/>
                        <a:t>الخا</a:t>
                      </a:r>
                      <a:r>
                        <a:rPr lang="fr-FR" sz="2400" baseline="0" dirty="0" smtClean="0"/>
                        <a:t> </a:t>
                      </a:r>
                      <a:r>
                        <a:rPr lang="fr-FR" sz="2400" baseline="0" dirty="0" err="1" smtClean="0"/>
                        <a:t>صة</a:t>
                      </a:r>
                      <a:r>
                        <a:rPr lang="fr-FR" sz="2400" baseline="0" dirty="0" smtClean="0"/>
                        <a:t> </a:t>
                      </a:r>
                      <a:r>
                        <a:rPr lang="fr-FR" sz="2400" baseline="0" dirty="0" err="1" smtClean="0"/>
                        <a:t>بالجمع</a:t>
                      </a:r>
                      <a:endParaRPr lang="fr-FR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357158" y="357166"/>
          <a:ext cx="8358246" cy="52149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57982"/>
                <a:gridCol w="2000264"/>
              </a:tblGrid>
              <a:tr h="5214974">
                <a:tc>
                  <a:txBody>
                    <a:bodyPr/>
                    <a:lstStyle/>
                    <a:p>
                      <a:pPr algn="r"/>
                      <a:r>
                        <a:rPr lang="ar-MA" sz="2400" b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في</a:t>
                      </a:r>
                      <a:r>
                        <a:rPr lang="ar-MA" sz="2400" b="0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السطر الثالث </a:t>
                      </a:r>
                      <a:r>
                        <a:rPr lang="ar-MA" sz="2400" b="0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و</a:t>
                      </a:r>
                      <a:r>
                        <a:rPr lang="ar-MA" sz="2400" b="0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بنفس الطريقة تكتب</a:t>
                      </a:r>
                    </a:p>
                    <a:p>
                      <a:pPr algn="l"/>
                      <a:r>
                        <a:rPr lang="fr-FR" sz="2400" b="0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+5+(+3)=+8</a:t>
                      </a:r>
                    </a:p>
                    <a:p>
                      <a:pPr algn="r"/>
                      <a:r>
                        <a:rPr lang="fr-FR" sz="2400" b="0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في</a:t>
                      </a:r>
                      <a:r>
                        <a:rPr lang="fr-FR" sz="2400" b="0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2400" b="0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الشاشة</a:t>
                      </a:r>
                      <a:r>
                        <a:rPr lang="fr-FR" sz="2400" b="0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2400" b="0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الثانية</a:t>
                      </a:r>
                      <a:r>
                        <a:rPr lang="fr-FR" sz="2400" b="0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r"/>
                      <a:r>
                        <a:rPr lang="fr-FR" sz="2400" b="0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-  </a:t>
                      </a:r>
                      <a:r>
                        <a:rPr lang="fr-FR" sz="2400" b="0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خمس</a:t>
                      </a:r>
                      <a:r>
                        <a:rPr lang="fr-FR" sz="2400" b="0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2400" b="0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اقراص</a:t>
                      </a:r>
                      <a:r>
                        <a:rPr lang="fr-FR" sz="2400" b="0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fr-FR" sz="2400" b="0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مكتوب</a:t>
                      </a:r>
                      <a:r>
                        <a:rPr lang="fr-FR" sz="2400" b="0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2400" b="0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وسطها</a:t>
                      </a:r>
                      <a:endParaRPr lang="fr-FR" sz="2400" b="0" kern="1200" baseline="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r>
                        <a:rPr lang="fr-FR" sz="2400" b="0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fr-FR" sz="2400" b="0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في</a:t>
                      </a:r>
                      <a:r>
                        <a:rPr lang="fr-FR" sz="2400" b="0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2400" b="0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السطر</a:t>
                      </a:r>
                      <a:r>
                        <a:rPr lang="fr-FR" sz="2400" b="0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2400" b="0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الاول</a:t>
                      </a:r>
                      <a:r>
                        <a:rPr lang="fr-FR" sz="2400" b="0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-5=      </a:t>
                      </a:r>
                      <a:r>
                        <a:rPr lang="fr-FR" sz="2400" b="0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ثم</a:t>
                      </a:r>
                      <a:endParaRPr lang="ar-MA" sz="2400" b="0" kern="1200" baseline="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>
                        <a:buFontTx/>
                        <a:buChar char="-"/>
                      </a:pPr>
                      <a:r>
                        <a:rPr lang="fr-FR" sz="2400" b="0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ثلاث</a:t>
                      </a:r>
                      <a:r>
                        <a:rPr lang="fr-FR" sz="2400" b="0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2400" b="0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اقراص</a:t>
                      </a:r>
                      <a:r>
                        <a:rPr lang="fr-FR" sz="2400" b="0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fr-FR" sz="2400" b="0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مكتوب</a:t>
                      </a:r>
                      <a:r>
                        <a:rPr lang="fr-FR" sz="2400" b="0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2400" b="0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وسطها</a:t>
                      </a:r>
                      <a:endParaRPr lang="ar-MA" sz="2400" b="0" kern="1200" baseline="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>
                        <a:buFontTx/>
                        <a:buChar char="-"/>
                      </a:pPr>
                      <a:r>
                        <a:rPr lang="ar-MA" sz="2400" b="0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ثم =3- في </a:t>
                      </a:r>
                      <a:r>
                        <a:rPr lang="ar-MA" sz="2400" b="0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السطرالثاني</a:t>
                      </a:r>
                      <a:r>
                        <a:rPr lang="ar-MA" sz="2400" b="0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l">
                        <a:buFontTx/>
                        <a:buNone/>
                      </a:pPr>
                      <a:r>
                        <a:rPr lang="fr-FR" sz="2400" b="0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ar-MA" sz="2400" b="0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ثم في السطر </a:t>
                      </a:r>
                      <a:r>
                        <a:rPr lang="ar-MA" sz="2400" b="0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الثال</a:t>
                      </a:r>
                      <a:r>
                        <a:rPr lang="fr-FR" sz="2400" b="0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ث                                                                (-5)+(-3)=(-8)</a:t>
                      </a:r>
                    </a:p>
                    <a:p>
                      <a:pPr algn="r">
                        <a:buFontTx/>
                        <a:buNone/>
                      </a:pPr>
                      <a:r>
                        <a:rPr lang="fr-FR" sz="2400" b="0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بنفس</a:t>
                      </a:r>
                      <a:r>
                        <a:rPr lang="fr-FR" sz="2400" b="0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2400" b="0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الطريقة</a:t>
                      </a:r>
                      <a:r>
                        <a:rPr lang="fr-FR" sz="2400" b="0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2400" b="0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السابقة</a:t>
                      </a:r>
                      <a:endParaRPr lang="fr-FR" sz="2400" b="0" kern="1200" baseline="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>
                        <a:buFontTx/>
                        <a:buNone/>
                      </a:pPr>
                      <a:r>
                        <a:rPr lang="fr-FR" sz="2400" b="0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في</a:t>
                      </a:r>
                      <a:r>
                        <a:rPr lang="fr-FR" sz="2400" b="0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2400" b="0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الشاشة</a:t>
                      </a:r>
                      <a:r>
                        <a:rPr lang="fr-FR" sz="2400" b="0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2400" b="0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الثالثة</a:t>
                      </a:r>
                      <a:endParaRPr lang="fr-FR" sz="2400" b="0" kern="1200" baseline="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>
                        <a:buFontTx/>
                        <a:buNone/>
                      </a:pPr>
                      <a:r>
                        <a:rPr lang="fr-FR" sz="2400" b="0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القاعدة</a:t>
                      </a:r>
                      <a:endParaRPr lang="fr-FR" sz="2400" b="0" kern="1200" baseline="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>
                        <a:buFontTx/>
                        <a:buNone/>
                      </a:pPr>
                      <a:r>
                        <a:rPr lang="fr-FR" sz="2400" b="0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2400" b="0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ثم</a:t>
                      </a:r>
                      <a:r>
                        <a:rPr lang="fr-FR" sz="2400" b="0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2400" b="0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نص</a:t>
                      </a:r>
                      <a:r>
                        <a:rPr lang="fr-FR" sz="2400" b="0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2400" b="0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القاعدة</a:t>
                      </a:r>
                      <a:r>
                        <a:rPr lang="fr-FR" sz="2400" b="0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2400" b="0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كل</a:t>
                      </a:r>
                      <a:r>
                        <a:rPr lang="fr-FR" sz="2400" b="0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2400" b="0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هدا</a:t>
                      </a:r>
                      <a:r>
                        <a:rPr lang="fr-FR" sz="2400" b="0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2400" b="0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يكتب</a:t>
                      </a:r>
                      <a:r>
                        <a:rPr lang="fr-FR" sz="2400" b="0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2400" b="0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بخط</a:t>
                      </a:r>
                      <a:r>
                        <a:rPr lang="fr-FR" sz="2400" b="0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2400" b="0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واضح</a:t>
                      </a:r>
                      <a:r>
                        <a:rPr lang="fr-FR" sz="2400" b="0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2400" b="0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اسود</a:t>
                      </a:r>
                      <a:r>
                        <a:rPr lang="fr-FR" sz="2400" b="0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2400" b="0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سمكه</a:t>
                      </a:r>
                      <a:r>
                        <a:rPr lang="fr-FR" sz="2400" b="0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        </a:t>
                      </a:r>
                    </a:p>
                    <a:p>
                      <a:pPr algn="r">
                        <a:buFontTx/>
                        <a:buNone/>
                      </a:pPr>
                      <a:r>
                        <a:rPr lang="fr-FR" sz="2400" b="0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fr-FR" sz="2400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285720" y="214290"/>
          <a:ext cx="8358246" cy="6072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9123"/>
                <a:gridCol w="4179123"/>
              </a:tblGrid>
              <a:tr h="3036115">
                <a:tc>
                  <a:txBody>
                    <a:bodyPr/>
                    <a:lstStyle/>
                    <a:p>
                      <a:pPr algn="r"/>
                      <a:r>
                        <a:rPr lang="fr-FR" sz="2400" b="0" dirty="0" err="1" smtClean="0">
                          <a:solidFill>
                            <a:schemeClr val="tx1"/>
                          </a:solidFill>
                        </a:rPr>
                        <a:t>شاشة</a:t>
                      </a:r>
                      <a:r>
                        <a:rPr lang="fr-FR" sz="2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2400" b="0" baseline="0" dirty="0" err="1" smtClean="0">
                          <a:solidFill>
                            <a:schemeClr val="tx1"/>
                          </a:solidFill>
                        </a:rPr>
                        <a:t>تظهر</a:t>
                      </a:r>
                      <a:r>
                        <a:rPr lang="fr-FR" sz="2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2400" b="0" baseline="0" dirty="0" err="1" smtClean="0">
                          <a:solidFill>
                            <a:schemeClr val="tx1"/>
                          </a:solidFill>
                        </a:rPr>
                        <a:t>عليهاثلاث</a:t>
                      </a:r>
                      <a:r>
                        <a:rPr lang="fr-FR" sz="2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2400" b="0" baseline="0" dirty="0" err="1" smtClean="0">
                          <a:solidFill>
                            <a:schemeClr val="tx1"/>
                          </a:solidFill>
                        </a:rPr>
                        <a:t>خانات</a:t>
                      </a:r>
                      <a:r>
                        <a:rPr lang="fr-FR" sz="2400" b="0" baseline="0" dirty="0" smtClean="0">
                          <a:solidFill>
                            <a:schemeClr val="tx1"/>
                          </a:solidFill>
                        </a:rPr>
                        <a:t> و </a:t>
                      </a:r>
                      <a:r>
                        <a:rPr lang="fr-FR" sz="2400" b="0" baseline="0" dirty="0" err="1" smtClean="0">
                          <a:solidFill>
                            <a:schemeClr val="tx1"/>
                          </a:solidFill>
                        </a:rPr>
                        <a:t>بينها</a:t>
                      </a:r>
                      <a:r>
                        <a:rPr lang="fr-FR" sz="2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2400" b="0" baseline="0" dirty="0" err="1" smtClean="0">
                          <a:solidFill>
                            <a:schemeClr val="tx1"/>
                          </a:solidFill>
                        </a:rPr>
                        <a:t>علامة</a:t>
                      </a:r>
                      <a:r>
                        <a:rPr lang="fr-FR" sz="2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2400" b="0" baseline="0" dirty="0" err="1" smtClean="0">
                          <a:solidFill>
                            <a:schemeClr val="tx1"/>
                          </a:solidFill>
                        </a:rPr>
                        <a:t>الجمع</a:t>
                      </a:r>
                      <a:r>
                        <a:rPr lang="fr-FR" sz="2400" b="0" baseline="0" dirty="0" smtClean="0">
                          <a:solidFill>
                            <a:schemeClr val="tx1"/>
                          </a:solidFill>
                        </a:rPr>
                        <a:t> و </a:t>
                      </a:r>
                      <a:r>
                        <a:rPr lang="fr-FR" sz="2400" b="0" baseline="0" dirty="0" err="1" smtClean="0">
                          <a:solidFill>
                            <a:schemeClr val="tx1"/>
                          </a:solidFill>
                        </a:rPr>
                        <a:t>التساوي</a:t>
                      </a:r>
                      <a:r>
                        <a:rPr lang="fr-FR" sz="2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2400" b="0" baseline="0" dirty="0" err="1" smtClean="0">
                          <a:solidFill>
                            <a:schemeClr val="tx1"/>
                          </a:solidFill>
                        </a:rPr>
                        <a:t>وتحتهما</a:t>
                      </a:r>
                      <a:r>
                        <a:rPr lang="fr-FR" sz="2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2400" b="0" baseline="0" dirty="0" err="1" smtClean="0">
                          <a:solidFill>
                            <a:schemeClr val="tx1"/>
                          </a:solidFill>
                        </a:rPr>
                        <a:t>خانتان</a:t>
                      </a:r>
                      <a:r>
                        <a:rPr lang="fr-FR" sz="2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2400" b="0" baseline="0" dirty="0" err="1" smtClean="0">
                          <a:solidFill>
                            <a:schemeClr val="tx1"/>
                          </a:solidFill>
                        </a:rPr>
                        <a:t>كتب</a:t>
                      </a:r>
                      <a:r>
                        <a:rPr lang="fr-FR" sz="2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2400" b="0" baseline="0" dirty="0" err="1" smtClean="0">
                          <a:solidFill>
                            <a:schemeClr val="tx1"/>
                          </a:solidFill>
                        </a:rPr>
                        <a:t>على</a:t>
                      </a:r>
                      <a:r>
                        <a:rPr lang="fr-FR" sz="2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2400" b="0" baseline="0" dirty="0" err="1" smtClean="0">
                          <a:solidFill>
                            <a:schemeClr val="tx1"/>
                          </a:solidFill>
                        </a:rPr>
                        <a:t>احداهما</a:t>
                      </a:r>
                      <a:r>
                        <a:rPr lang="fr-FR" sz="2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2400" b="0" baseline="0" dirty="0" err="1" smtClean="0">
                          <a:solidFill>
                            <a:schemeClr val="tx1"/>
                          </a:solidFill>
                        </a:rPr>
                        <a:t>تصحيح</a:t>
                      </a:r>
                      <a:r>
                        <a:rPr lang="fr-FR" sz="2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2400" b="0" baseline="0" dirty="0" err="1" smtClean="0">
                          <a:solidFill>
                            <a:schemeClr val="tx1"/>
                          </a:solidFill>
                        </a:rPr>
                        <a:t>وعلى</a:t>
                      </a:r>
                      <a:r>
                        <a:rPr lang="fr-FR" sz="2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2400" b="0" baseline="0" dirty="0" err="1" smtClean="0">
                          <a:solidFill>
                            <a:schemeClr val="tx1"/>
                          </a:solidFill>
                        </a:rPr>
                        <a:t>الاخرى</a:t>
                      </a:r>
                      <a:r>
                        <a:rPr lang="fr-FR" sz="2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2400" b="0" baseline="0" dirty="0" err="1" smtClean="0">
                          <a:solidFill>
                            <a:schemeClr val="tx1"/>
                          </a:solidFill>
                        </a:rPr>
                        <a:t>عودة</a:t>
                      </a:r>
                      <a:endParaRPr lang="fr-FR" sz="2400" b="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3600" b="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تقييم</a:t>
                      </a:r>
                      <a:endParaRPr lang="fr-FR" sz="3600" b="0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36115">
                <a:tc>
                  <a:txBody>
                    <a:bodyPr/>
                    <a:lstStyle/>
                    <a:p>
                      <a:pPr algn="r"/>
                      <a:r>
                        <a:rPr lang="fr-FR" sz="2400" dirty="0" err="1" smtClean="0">
                          <a:solidFill>
                            <a:schemeClr val="tx1"/>
                          </a:solidFill>
                        </a:rPr>
                        <a:t>فيديو</a:t>
                      </a:r>
                      <a:r>
                        <a:rPr lang="fr-FR" sz="2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2400" baseline="0" dirty="0" err="1" smtClean="0">
                          <a:solidFill>
                            <a:schemeClr val="tx1"/>
                          </a:solidFill>
                        </a:rPr>
                        <a:t>يظهر</a:t>
                      </a:r>
                      <a:r>
                        <a:rPr lang="fr-FR" sz="2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2400" baseline="0" dirty="0" err="1" smtClean="0">
                          <a:solidFill>
                            <a:schemeClr val="tx1"/>
                          </a:solidFill>
                        </a:rPr>
                        <a:t>تاجرا</a:t>
                      </a:r>
                      <a:r>
                        <a:rPr lang="fr-FR" sz="2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2400" baseline="0" dirty="0" err="1" smtClean="0">
                          <a:solidFill>
                            <a:schemeClr val="tx1"/>
                          </a:solidFill>
                        </a:rPr>
                        <a:t>يقوم</a:t>
                      </a:r>
                      <a:r>
                        <a:rPr lang="fr-FR" sz="2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2400" baseline="0" dirty="0" err="1" smtClean="0">
                          <a:solidFill>
                            <a:schemeClr val="tx1"/>
                          </a:solidFill>
                        </a:rPr>
                        <a:t>بعمله</a:t>
                      </a:r>
                      <a:r>
                        <a:rPr lang="fr-FR" sz="2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2400" baseline="0" dirty="0" err="1" smtClean="0">
                          <a:solidFill>
                            <a:schemeClr val="tx1"/>
                          </a:solidFill>
                        </a:rPr>
                        <a:t>لمدة</a:t>
                      </a:r>
                      <a:r>
                        <a:rPr lang="fr-FR" sz="2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2400" baseline="0" dirty="0" err="1" smtClean="0">
                          <a:solidFill>
                            <a:schemeClr val="tx1"/>
                          </a:solidFill>
                        </a:rPr>
                        <a:t>يوم</a:t>
                      </a:r>
                      <a:endParaRPr lang="fr-FR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3600" dirty="0" smtClean="0"/>
                        <a:t>تقييم</a:t>
                      </a:r>
                      <a:r>
                        <a:rPr lang="fr-FR" sz="3600" baseline="0" dirty="0" smtClean="0"/>
                        <a:t> </a:t>
                      </a:r>
                      <a:r>
                        <a:rPr lang="fr-FR" sz="3600" baseline="0" dirty="0" err="1" smtClean="0"/>
                        <a:t>عام</a:t>
                      </a:r>
                      <a:endParaRPr lang="fr-FR" sz="36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00298" y="2643182"/>
            <a:ext cx="38747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Le prototype</a:t>
            </a:r>
            <a:endParaRPr lang="fr-FR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428604"/>
            <a:ext cx="8229600" cy="6072230"/>
          </a:xfrm>
        </p:spPr>
        <p:txBody>
          <a:bodyPr/>
          <a:lstStyle/>
          <a:p>
            <a:pPr algn="r">
              <a:buNone/>
            </a:pPr>
            <a:r>
              <a:rPr lang="fr-FR" dirty="0" err="1" smtClean="0"/>
              <a:t>القطر</a:t>
            </a:r>
            <a:r>
              <a:rPr lang="fr-FR" dirty="0" smtClean="0"/>
              <a:t>:2cm</a:t>
            </a:r>
          </a:p>
          <a:p>
            <a:pPr algn="r">
              <a:buNone/>
            </a:pPr>
            <a:r>
              <a:rPr lang="fr-FR" dirty="0" err="1" smtClean="0"/>
              <a:t>الحرف</a:t>
            </a:r>
            <a:r>
              <a:rPr lang="fr-FR" dirty="0" smtClean="0"/>
              <a:t>:30cm</a:t>
            </a:r>
            <a:endParaRPr lang="fr-FR" dirty="0"/>
          </a:p>
        </p:txBody>
      </p:sp>
      <p:sp>
        <p:nvSpPr>
          <p:cNvPr id="4" name="Cube 3"/>
          <p:cNvSpPr/>
          <p:nvPr/>
        </p:nvSpPr>
        <p:spPr>
          <a:xfrm>
            <a:off x="1428728" y="1357298"/>
            <a:ext cx="2428892" cy="242889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Organigramme : Connecteur 4"/>
          <p:cNvSpPr/>
          <p:nvPr/>
        </p:nvSpPr>
        <p:spPr>
          <a:xfrm>
            <a:off x="4429124" y="1714488"/>
            <a:ext cx="785818" cy="785818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Organigramme : Connecteur 6"/>
          <p:cNvSpPr/>
          <p:nvPr/>
        </p:nvSpPr>
        <p:spPr>
          <a:xfrm>
            <a:off x="5357818" y="1714488"/>
            <a:ext cx="785818" cy="785818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Organigramme : Connecteur 8"/>
          <p:cNvSpPr/>
          <p:nvPr/>
        </p:nvSpPr>
        <p:spPr>
          <a:xfrm>
            <a:off x="6286512" y="1714488"/>
            <a:ext cx="785818" cy="857256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Organigramme : Connecteur 10"/>
          <p:cNvSpPr/>
          <p:nvPr/>
        </p:nvSpPr>
        <p:spPr>
          <a:xfrm>
            <a:off x="4286248" y="2928934"/>
            <a:ext cx="785818" cy="785818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Organigramme : Connecteur 13"/>
          <p:cNvSpPr/>
          <p:nvPr/>
        </p:nvSpPr>
        <p:spPr>
          <a:xfrm>
            <a:off x="6072198" y="2928934"/>
            <a:ext cx="785818" cy="785818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Organigramme : Connecteur 14"/>
          <p:cNvSpPr/>
          <p:nvPr/>
        </p:nvSpPr>
        <p:spPr>
          <a:xfrm>
            <a:off x="5214942" y="2928934"/>
            <a:ext cx="785818" cy="785818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Connecteur 15"/>
          <p:cNvSpPr/>
          <p:nvPr/>
        </p:nvSpPr>
        <p:spPr>
          <a:xfrm>
            <a:off x="7000892" y="2928934"/>
            <a:ext cx="714380" cy="785818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Organigramme : Connecteur 16"/>
          <p:cNvSpPr/>
          <p:nvPr/>
        </p:nvSpPr>
        <p:spPr>
          <a:xfrm>
            <a:off x="7858148" y="2928934"/>
            <a:ext cx="714380" cy="785818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Organigramme : Connecteur 17"/>
          <p:cNvSpPr/>
          <p:nvPr/>
        </p:nvSpPr>
        <p:spPr>
          <a:xfrm>
            <a:off x="1857356" y="2285992"/>
            <a:ext cx="1071570" cy="1071570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0" name="Connecteur droit avec flèche 19"/>
          <p:cNvCxnSpPr/>
          <p:nvPr/>
        </p:nvCxnSpPr>
        <p:spPr>
          <a:xfrm rot="5400000" flipH="1" flipV="1">
            <a:off x="321439" y="2893215"/>
            <a:ext cx="17859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>
            <a:stCxn id="11" idx="2"/>
            <a:endCxn id="11" idx="6"/>
          </p:cNvCxnSpPr>
          <p:nvPr/>
        </p:nvCxnSpPr>
        <p:spPr>
          <a:xfrm rot="10800000" flipH="1">
            <a:off x="4286248" y="3321843"/>
            <a:ext cx="7858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rganigramme : Connecteur 3"/>
          <p:cNvSpPr/>
          <p:nvPr/>
        </p:nvSpPr>
        <p:spPr>
          <a:xfrm>
            <a:off x="7715272" y="714356"/>
            <a:ext cx="785818" cy="714380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Plus 8"/>
          <p:cNvSpPr/>
          <p:nvPr/>
        </p:nvSpPr>
        <p:spPr>
          <a:xfrm>
            <a:off x="7929586" y="928670"/>
            <a:ext cx="357190" cy="35719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Organigramme : Connecteur 4"/>
          <p:cNvSpPr/>
          <p:nvPr/>
        </p:nvSpPr>
        <p:spPr>
          <a:xfrm>
            <a:off x="6715140" y="714356"/>
            <a:ext cx="785818" cy="714380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Organigramme : Connecteur 5"/>
          <p:cNvSpPr/>
          <p:nvPr/>
        </p:nvSpPr>
        <p:spPr>
          <a:xfrm>
            <a:off x="5715008" y="714356"/>
            <a:ext cx="785818" cy="714380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Organigramme : Connecteur 9"/>
          <p:cNvSpPr/>
          <p:nvPr/>
        </p:nvSpPr>
        <p:spPr>
          <a:xfrm>
            <a:off x="4714876" y="642918"/>
            <a:ext cx="785818" cy="785818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Organigramme : Connecteur 10"/>
          <p:cNvSpPr/>
          <p:nvPr/>
        </p:nvSpPr>
        <p:spPr>
          <a:xfrm>
            <a:off x="3714744" y="714356"/>
            <a:ext cx="785818" cy="714380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Organigramme : Connecteur 11"/>
          <p:cNvSpPr/>
          <p:nvPr/>
        </p:nvSpPr>
        <p:spPr>
          <a:xfrm>
            <a:off x="7715272" y="1643050"/>
            <a:ext cx="785818" cy="857256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Connecteur 15"/>
          <p:cNvSpPr/>
          <p:nvPr/>
        </p:nvSpPr>
        <p:spPr>
          <a:xfrm>
            <a:off x="5643570" y="1643050"/>
            <a:ext cx="857256" cy="785818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Organigramme : Connecteur 16"/>
          <p:cNvSpPr/>
          <p:nvPr/>
        </p:nvSpPr>
        <p:spPr>
          <a:xfrm>
            <a:off x="6715140" y="1643050"/>
            <a:ext cx="785818" cy="785818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Égal 17"/>
          <p:cNvSpPr/>
          <p:nvPr/>
        </p:nvSpPr>
        <p:spPr>
          <a:xfrm>
            <a:off x="2714612" y="928670"/>
            <a:ext cx="785818" cy="500066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9" name="Égal 18"/>
          <p:cNvSpPr/>
          <p:nvPr/>
        </p:nvSpPr>
        <p:spPr>
          <a:xfrm>
            <a:off x="2714612" y="1785926"/>
            <a:ext cx="785818" cy="428628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0" name="Plus 19"/>
          <p:cNvSpPr/>
          <p:nvPr/>
        </p:nvSpPr>
        <p:spPr>
          <a:xfrm>
            <a:off x="5929322" y="1857364"/>
            <a:ext cx="357190" cy="35719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Plus 20"/>
          <p:cNvSpPr/>
          <p:nvPr/>
        </p:nvSpPr>
        <p:spPr>
          <a:xfrm>
            <a:off x="5929322" y="928670"/>
            <a:ext cx="428628" cy="35719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Plus 21"/>
          <p:cNvSpPr/>
          <p:nvPr/>
        </p:nvSpPr>
        <p:spPr>
          <a:xfrm>
            <a:off x="6929454" y="857232"/>
            <a:ext cx="357190" cy="35719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Plus 22"/>
          <p:cNvSpPr/>
          <p:nvPr/>
        </p:nvSpPr>
        <p:spPr>
          <a:xfrm>
            <a:off x="7858148" y="1928802"/>
            <a:ext cx="500066" cy="35719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Plus 23"/>
          <p:cNvSpPr/>
          <p:nvPr/>
        </p:nvSpPr>
        <p:spPr>
          <a:xfrm>
            <a:off x="6858016" y="1857364"/>
            <a:ext cx="500066" cy="35719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Plus 24"/>
          <p:cNvSpPr/>
          <p:nvPr/>
        </p:nvSpPr>
        <p:spPr>
          <a:xfrm>
            <a:off x="4857752" y="857232"/>
            <a:ext cx="428628" cy="35719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Plus 25"/>
          <p:cNvSpPr/>
          <p:nvPr/>
        </p:nvSpPr>
        <p:spPr>
          <a:xfrm>
            <a:off x="3929058" y="928670"/>
            <a:ext cx="428628" cy="35719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ZoneTexte 26"/>
          <p:cNvSpPr txBox="1"/>
          <p:nvPr/>
        </p:nvSpPr>
        <p:spPr>
          <a:xfrm>
            <a:off x="1285852" y="785794"/>
            <a:ext cx="13573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/>
              <a:t>+5</a:t>
            </a:r>
            <a:endParaRPr lang="fr-FR" sz="4400" dirty="0"/>
          </a:p>
        </p:txBody>
      </p:sp>
      <p:sp>
        <p:nvSpPr>
          <p:cNvPr id="28" name="ZoneTexte 27"/>
          <p:cNvSpPr txBox="1"/>
          <p:nvPr/>
        </p:nvSpPr>
        <p:spPr>
          <a:xfrm>
            <a:off x="1214414" y="1643050"/>
            <a:ext cx="15001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/>
              <a:t>+3</a:t>
            </a:r>
            <a:endParaRPr lang="fr-FR" sz="4400" dirty="0"/>
          </a:p>
        </p:txBody>
      </p:sp>
      <p:sp>
        <p:nvSpPr>
          <p:cNvPr id="29" name="ZoneTexte 28"/>
          <p:cNvSpPr txBox="1"/>
          <p:nvPr/>
        </p:nvSpPr>
        <p:spPr>
          <a:xfrm>
            <a:off x="1571604" y="2928934"/>
            <a:ext cx="40005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 smtClean="0"/>
              <a:t>(+5)+(+3)=+8</a:t>
            </a:r>
            <a:endParaRPr lang="fr-FR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rganigramme : Connecteur 3"/>
          <p:cNvSpPr/>
          <p:nvPr/>
        </p:nvSpPr>
        <p:spPr>
          <a:xfrm>
            <a:off x="7500958" y="714356"/>
            <a:ext cx="857256" cy="857256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Organigramme : Connecteur 5"/>
          <p:cNvSpPr/>
          <p:nvPr/>
        </p:nvSpPr>
        <p:spPr>
          <a:xfrm>
            <a:off x="6572264" y="714356"/>
            <a:ext cx="857256" cy="857256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Organigramme : Connecteur 6"/>
          <p:cNvSpPr/>
          <p:nvPr/>
        </p:nvSpPr>
        <p:spPr>
          <a:xfrm>
            <a:off x="5643570" y="714356"/>
            <a:ext cx="857256" cy="857256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Organigramme : Connecteur 7"/>
          <p:cNvSpPr/>
          <p:nvPr/>
        </p:nvSpPr>
        <p:spPr>
          <a:xfrm>
            <a:off x="4643438" y="714356"/>
            <a:ext cx="857256" cy="857256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Organigramme : Connecteur 8"/>
          <p:cNvSpPr/>
          <p:nvPr/>
        </p:nvSpPr>
        <p:spPr>
          <a:xfrm>
            <a:off x="3643306" y="714356"/>
            <a:ext cx="857256" cy="857256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Organigramme : Connecteur 9"/>
          <p:cNvSpPr/>
          <p:nvPr/>
        </p:nvSpPr>
        <p:spPr>
          <a:xfrm>
            <a:off x="7572396" y="2000240"/>
            <a:ext cx="928694" cy="928694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Organigramme : Connecteur 11"/>
          <p:cNvSpPr/>
          <p:nvPr/>
        </p:nvSpPr>
        <p:spPr>
          <a:xfrm>
            <a:off x="6500826" y="2000240"/>
            <a:ext cx="928694" cy="928694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Organigramme : Connecteur 13"/>
          <p:cNvSpPr/>
          <p:nvPr/>
        </p:nvSpPr>
        <p:spPr>
          <a:xfrm>
            <a:off x="5500694" y="2071678"/>
            <a:ext cx="857256" cy="857256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Moins 14"/>
          <p:cNvSpPr/>
          <p:nvPr/>
        </p:nvSpPr>
        <p:spPr>
          <a:xfrm>
            <a:off x="7715272" y="928670"/>
            <a:ext cx="500066" cy="42862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Moins 15"/>
          <p:cNvSpPr/>
          <p:nvPr/>
        </p:nvSpPr>
        <p:spPr>
          <a:xfrm>
            <a:off x="6715140" y="1000108"/>
            <a:ext cx="642942" cy="35719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Moins 16"/>
          <p:cNvSpPr/>
          <p:nvPr/>
        </p:nvSpPr>
        <p:spPr>
          <a:xfrm>
            <a:off x="5857884" y="1000108"/>
            <a:ext cx="500066" cy="35719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Moins 17"/>
          <p:cNvSpPr/>
          <p:nvPr/>
        </p:nvSpPr>
        <p:spPr>
          <a:xfrm>
            <a:off x="4786314" y="1000108"/>
            <a:ext cx="571504" cy="35719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Moins 18"/>
          <p:cNvSpPr/>
          <p:nvPr/>
        </p:nvSpPr>
        <p:spPr>
          <a:xfrm>
            <a:off x="3857620" y="1000108"/>
            <a:ext cx="500066" cy="35719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Moins 19"/>
          <p:cNvSpPr/>
          <p:nvPr/>
        </p:nvSpPr>
        <p:spPr>
          <a:xfrm>
            <a:off x="5643570" y="2285992"/>
            <a:ext cx="500066" cy="42862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Moins 20"/>
          <p:cNvSpPr/>
          <p:nvPr/>
        </p:nvSpPr>
        <p:spPr>
          <a:xfrm>
            <a:off x="6715140" y="2285992"/>
            <a:ext cx="500066" cy="42862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Moins 21"/>
          <p:cNvSpPr/>
          <p:nvPr/>
        </p:nvSpPr>
        <p:spPr>
          <a:xfrm>
            <a:off x="7715272" y="2285992"/>
            <a:ext cx="571504" cy="42862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Égal 22"/>
          <p:cNvSpPr/>
          <p:nvPr/>
        </p:nvSpPr>
        <p:spPr>
          <a:xfrm>
            <a:off x="2428860" y="928670"/>
            <a:ext cx="928694" cy="571504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4" name="Égal 23"/>
          <p:cNvSpPr/>
          <p:nvPr/>
        </p:nvSpPr>
        <p:spPr>
          <a:xfrm>
            <a:off x="2428860" y="2143116"/>
            <a:ext cx="928694" cy="71438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714348" y="785794"/>
            <a:ext cx="15716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 smtClean="0"/>
              <a:t>-5</a:t>
            </a:r>
            <a:endParaRPr lang="fr-FR" sz="4400" b="1" dirty="0"/>
          </a:p>
        </p:txBody>
      </p:sp>
      <p:sp>
        <p:nvSpPr>
          <p:cNvPr id="26" name="ZoneTexte 25"/>
          <p:cNvSpPr txBox="1"/>
          <p:nvPr/>
        </p:nvSpPr>
        <p:spPr>
          <a:xfrm>
            <a:off x="500034" y="2143116"/>
            <a:ext cx="20717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 smtClean="0"/>
              <a:t>  -3</a:t>
            </a:r>
            <a:endParaRPr lang="fr-FR" sz="4400" b="1" dirty="0"/>
          </a:p>
        </p:txBody>
      </p:sp>
      <p:sp>
        <p:nvSpPr>
          <p:cNvPr id="27" name="ZoneTexte 26"/>
          <p:cNvSpPr txBox="1"/>
          <p:nvPr/>
        </p:nvSpPr>
        <p:spPr>
          <a:xfrm>
            <a:off x="1857356" y="4286256"/>
            <a:ext cx="53578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 smtClean="0"/>
              <a:t>(-5)+(-3)=-8</a:t>
            </a:r>
            <a:endParaRPr lang="fr-FR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</TotalTime>
  <Words>342</Words>
  <Application>Microsoft Office PowerPoint</Application>
  <PresentationFormat>Affichage à l'écran (4:3)</PresentationFormat>
  <Paragraphs>86</Paragraphs>
  <Slides>14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5" baseType="lpstr">
      <vt:lpstr>Thème Office</vt:lpstr>
      <vt:lpstr>التحليل</vt:lpstr>
      <vt:lpstr>التخطيط</vt:lpstr>
      <vt:lpstr>مخطط القصة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</vt:vector>
  </TitlesOfParts>
  <Company>One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التحليل</dc:title>
  <dc:creator>Amina</dc:creator>
  <cp:lastModifiedBy>Amina</cp:lastModifiedBy>
  <cp:revision>50</cp:revision>
  <dcterms:created xsi:type="dcterms:W3CDTF">2010-10-29T19:36:24Z</dcterms:created>
  <dcterms:modified xsi:type="dcterms:W3CDTF">2010-10-31T10:35:49Z</dcterms:modified>
</cp:coreProperties>
</file>